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86" r:id="rId3"/>
  </p:sldMasterIdLst>
  <p:sldIdLst>
    <p:sldId id="269" r:id="rId4"/>
    <p:sldId id="270" r:id="rId5"/>
    <p:sldId id="258" r:id="rId6"/>
    <p:sldId id="266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n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FF0000"/>
    <a:srgbClr val="CCCC00"/>
    <a:srgbClr val="663300"/>
    <a:srgbClr val="660066"/>
    <a:srgbClr val="000099"/>
    <a:srgbClr val="333399"/>
    <a:srgbClr val="DAB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68" autoAdjust="0"/>
    <p:restoredTop sz="94664" autoAdjust="0"/>
  </p:normalViewPr>
  <p:slideViewPr>
    <p:cSldViewPr>
      <p:cViewPr varScale="1">
        <p:scale>
          <a:sx n="69" d="100"/>
          <a:sy n="69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CE9F-E401-4FBF-A39C-973964493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E8200-6574-431D-8795-6EF1F992F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B3FA-4170-4833-A13C-0BA599D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1"/>
          </a:xfrm>
        </p:spPr>
        <p:txBody>
          <a:bodyPr/>
          <a:lstStyle>
            <a:lvl1pPr marL="0" indent="0" algn="ctr">
              <a:buNone/>
              <a:defRPr sz="1802"/>
            </a:lvl1pPr>
            <a:lvl2pPr marL="343220" indent="0" algn="ctr">
              <a:buNone/>
              <a:defRPr sz="1501"/>
            </a:lvl2pPr>
            <a:lvl3pPr marL="686440" indent="0" algn="ctr">
              <a:buNone/>
              <a:defRPr sz="1351"/>
            </a:lvl3pPr>
            <a:lvl4pPr marL="1029660" indent="0" algn="ctr">
              <a:buNone/>
              <a:defRPr sz="1201"/>
            </a:lvl4pPr>
            <a:lvl5pPr marL="1372880" indent="0" algn="ctr">
              <a:buNone/>
              <a:defRPr sz="1201"/>
            </a:lvl5pPr>
            <a:lvl6pPr marL="1716100" indent="0" algn="ctr">
              <a:buNone/>
              <a:defRPr sz="1201"/>
            </a:lvl6pPr>
            <a:lvl7pPr marL="2059320" indent="0" algn="ctr">
              <a:buNone/>
              <a:defRPr sz="1201"/>
            </a:lvl7pPr>
            <a:lvl8pPr marL="2402540" indent="0" algn="ctr">
              <a:buNone/>
              <a:defRPr sz="1201"/>
            </a:lvl8pPr>
            <a:lvl9pPr marL="2745760" indent="0" algn="ctr">
              <a:buNone/>
              <a:defRPr sz="1201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523ACC-762B-4478-874D-FE286A0099A0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71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618660-4D34-4943-B5D6-AE7D8E4E1FA3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939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2"/>
            </a:lvl1pPr>
            <a:lvl2pPr marL="343220" indent="0">
              <a:buNone/>
              <a:defRPr sz="1501"/>
            </a:lvl2pPr>
            <a:lvl3pPr marL="686440" indent="0">
              <a:buNone/>
              <a:defRPr sz="1351"/>
            </a:lvl3pPr>
            <a:lvl4pPr marL="1029660" indent="0">
              <a:buNone/>
              <a:defRPr sz="1201"/>
            </a:lvl4pPr>
            <a:lvl5pPr marL="1372880" indent="0">
              <a:buNone/>
              <a:defRPr sz="1201"/>
            </a:lvl5pPr>
            <a:lvl6pPr marL="1716100" indent="0">
              <a:buNone/>
              <a:defRPr sz="1201"/>
            </a:lvl6pPr>
            <a:lvl7pPr marL="2059320" indent="0">
              <a:buNone/>
              <a:defRPr sz="1201"/>
            </a:lvl7pPr>
            <a:lvl8pPr marL="2402540" indent="0">
              <a:buNone/>
              <a:defRPr sz="1201"/>
            </a:lvl8pPr>
            <a:lvl9pPr marL="2745760" indent="0">
              <a:buNone/>
              <a:defRPr sz="12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9F51DE-C8B5-424F-AA12-68A82B20709B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375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DF6218-8CBF-4297-A2DA-9DFE2208B0CF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667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40" y="1681163"/>
            <a:ext cx="3868737" cy="823912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20" indent="0">
              <a:buNone/>
              <a:defRPr sz="1501" b="1"/>
            </a:lvl2pPr>
            <a:lvl3pPr marL="686440" indent="0">
              <a:buNone/>
              <a:defRPr sz="1351" b="1"/>
            </a:lvl3pPr>
            <a:lvl4pPr marL="1029660" indent="0">
              <a:buNone/>
              <a:defRPr sz="1201" b="1"/>
            </a:lvl4pPr>
            <a:lvl5pPr marL="1372880" indent="0">
              <a:buNone/>
              <a:defRPr sz="1201" b="1"/>
            </a:lvl5pPr>
            <a:lvl6pPr marL="1716100" indent="0">
              <a:buNone/>
              <a:defRPr sz="1201" b="1"/>
            </a:lvl6pPr>
            <a:lvl7pPr marL="2059320" indent="0">
              <a:buNone/>
              <a:defRPr sz="1201" b="1"/>
            </a:lvl7pPr>
            <a:lvl8pPr marL="2402540" indent="0">
              <a:buNone/>
              <a:defRPr sz="1201" b="1"/>
            </a:lvl8pPr>
            <a:lvl9pPr marL="2745760" indent="0">
              <a:buNone/>
              <a:defRPr sz="120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40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20" indent="0">
              <a:buNone/>
              <a:defRPr sz="1501" b="1"/>
            </a:lvl2pPr>
            <a:lvl3pPr marL="686440" indent="0">
              <a:buNone/>
              <a:defRPr sz="1351" b="1"/>
            </a:lvl3pPr>
            <a:lvl4pPr marL="1029660" indent="0">
              <a:buNone/>
              <a:defRPr sz="1201" b="1"/>
            </a:lvl4pPr>
            <a:lvl5pPr marL="1372880" indent="0">
              <a:buNone/>
              <a:defRPr sz="1201" b="1"/>
            </a:lvl5pPr>
            <a:lvl6pPr marL="1716100" indent="0">
              <a:buNone/>
              <a:defRPr sz="1201" b="1"/>
            </a:lvl6pPr>
            <a:lvl7pPr marL="2059320" indent="0">
              <a:buNone/>
              <a:defRPr sz="1201" b="1"/>
            </a:lvl7pPr>
            <a:lvl8pPr marL="2402540" indent="0">
              <a:buNone/>
              <a:defRPr sz="1201" b="1"/>
            </a:lvl8pPr>
            <a:lvl9pPr marL="2745760" indent="0">
              <a:buNone/>
              <a:defRPr sz="120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4649E4-3439-4A1A-BD3E-CE1EB5B72796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78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7AC8FF-3578-4997-9C1B-862E33EED404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228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5C57C5-61F4-47F1-9157-0E8A2706981F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108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1"/>
            <a:ext cx="2949575" cy="1600200"/>
          </a:xfrm>
        </p:spPr>
        <p:txBody>
          <a:bodyPr anchor="b"/>
          <a:lstStyle>
            <a:lvl1pPr>
              <a:defRPr sz="240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6"/>
          </a:xfrm>
        </p:spPr>
        <p:txBody>
          <a:bodyPr/>
          <a:lstStyle>
            <a:lvl1pPr>
              <a:defRPr sz="2402"/>
            </a:lvl1pPr>
            <a:lvl2pPr>
              <a:defRPr sz="2102"/>
            </a:lvl2pPr>
            <a:lvl3pPr>
              <a:defRPr sz="1802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201"/>
            </a:lvl1pPr>
            <a:lvl2pPr marL="343220" indent="0">
              <a:buNone/>
              <a:defRPr sz="1051"/>
            </a:lvl2pPr>
            <a:lvl3pPr marL="686440" indent="0">
              <a:buNone/>
              <a:defRPr sz="901"/>
            </a:lvl3pPr>
            <a:lvl4pPr marL="1029660" indent="0">
              <a:buNone/>
              <a:defRPr sz="751"/>
            </a:lvl4pPr>
            <a:lvl5pPr marL="1372880" indent="0">
              <a:buNone/>
              <a:defRPr sz="751"/>
            </a:lvl5pPr>
            <a:lvl6pPr marL="1716100" indent="0">
              <a:buNone/>
              <a:defRPr sz="751"/>
            </a:lvl6pPr>
            <a:lvl7pPr marL="2059320" indent="0">
              <a:buNone/>
              <a:defRPr sz="751"/>
            </a:lvl7pPr>
            <a:lvl8pPr marL="2402540" indent="0">
              <a:buNone/>
              <a:defRPr sz="751"/>
            </a:lvl8pPr>
            <a:lvl9pPr marL="2745760" indent="0">
              <a:buNone/>
              <a:defRPr sz="75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CB4147-EDD5-4320-9FEC-2176B4C8DF07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31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2DE5-E130-4C9A-9A98-B5D40BC8A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1"/>
            <a:ext cx="2949575" cy="1600200"/>
          </a:xfrm>
        </p:spPr>
        <p:txBody>
          <a:bodyPr anchor="b"/>
          <a:lstStyle>
            <a:lvl1pPr>
              <a:defRPr sz="2402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6"/>
          </a:xfrm>
        </p:spPr>
        <p:txBody>
          <a:bodyPr/>
          <a:lstStyle>
            <a:lvl1pPr marL="0" indent="0">
              <a:buNone/>
              <a:defRPr sz="2402"/>
            </a:lvl1pPr>
            <a:lvl2pPr marL="343220" indent="0">
              <a:buNone/>
              <a:defRPr sz="2102"/>
            </a:lvl2pPr>
            <a:lvl3pPr marL="686440" indent="0">
              <a:buNone/>
              <a:defRPr sz="1802"/>
            </a:lvl3pPr>
            <a:lvl4pPr marL="1029660" indent="0">
              <a:buNone/>
              <a:defRPr sz="1501"/>
            </a:lvl4pPr>
            <a:lvl5pPr marL="1372880" indent="0">
              <a:buNone/>
              <a:defRPr sz="1501"/>
            </a:lvl5pPr>
            <a:lvl6pPr marL="1716100" indent="0">
              <a:buNone/>
              <a:defRPr sz="1501"/>
            </a:lvl6pPr>
            <a:lvl7pPr marL="2059320" indent="0">
              <a:buNone/>
              <a:defRPr sz="1501"/>
            </a:lvl7pPr>
            <a:lvl8pPr marL="2402540" indent="0">
              <a:buNone/>
              <a:defRPr sz="1501"/>
            </a:lvl8pPr>
            <a:lvl9pPr marL="2745760" indent="0">
              <a:buNone/>
              <a:defRPr sz="1501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201"/>
            </a:lvl1pPr>
            <a:lvl2pPr marL="343220" indent="0">
              <a:buNone/>
              <a:defRPr sz="1051"/>
            </a:lvl2pPr>
            <a:lvl3pPr marL="686440" indent="0">
              <a:buNone/>
              <a:defRPr sz="901"/>
            </a:lvl3pPr>
            <a:lvl4pPr marL="1029660" indent="0">
              <a:buNone/>
              <a:defRPr sz="751"/>
            </a:lvl4pPr>
            <a:lvl5pPr marL="1372880" indent="0">
              <a:buNone/>
              <a:defRPr sz="751"/>
            </a:lvl5pPr>
            <a:lvl6pPr marL="1716100" indent="0">
              <a:buNone/>
              <a:defRPr sz="751"/>
            </a:lvl6pPr>
            <a:lvl7pPr marL="2059320" indent="0">
              <a:buNone/>
              <a:defRPr sz="751"/>
            </a:lvl7pPr>
            <a:lvl8pPr marL="2402540" indent="0">
              <a:buNone/>
              <a:defRPr sz="751"/>
            </a:lvl8pPr>
            <a:lvl9pPr marL="2745760" indent="0">
              <a:buNone/>
              <a:defRPr sz="75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8850E1-1F0D-4145-BB28-B3CD7D0F73F0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332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6D72F9-DE54-4E8B-B3FE-6D5211F4CEF5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911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9A919B-960D-4206-BB56-27CF2DE34CBF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110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ffectLst/>
                <a:latin typeface="VNI-Times" pitchFamily="2" charset="0"/>
                <a:cs typeface="+mn-cs"/>
              </a:defRPr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ffectLst/>
                <a:latin typeface="VNI-Times" pitchFamily="2" charset="0"/>
                <a:cs typeface="+mn-cs"/>
              </a:defRPr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  <a:effectLst/>
                <a:latin typeface="Arial" charset="0"/>
                <a:cs typeface="+mn-cs"/>
              </a:defRPr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5C6E3C-9F40-415B-ADA1-C5024FED4539}" type="slidenum">
              <a:rPr kumimoji="0" 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48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9BE37-2F25-47D1-9D0A-2FF14C65BF57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75F634-ADF8-4852-AD04-3AB89242539D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36364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0B97F-B620-4831-843A-FCF33977BC0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2922FB-ADFC-4B97-9F59-54EAEC3C2316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859285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2BAEA3-C315-41B1-B592-B6539405C7D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2172F-D8F5-4D3B-A8C0-69A295125896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35654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839F1-997B-4B37-AB8D-21E689C6AA9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1A3B-5567-42E7-9288-542904B06FA7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681927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9C10A3-2F3E-4BF2-96DA-C327EF9FA6F0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41522-035F-432D-89B7-17AD9F94EA45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532906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CF3B4-0A5F-4150-8F60-960DAB1974F8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6E5B5C-59CB-4DAB-B9CE-B88230AAC8F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24915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12771-E75A-4AD5-B142-CFA56F52B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02773C-8F18-4CF3-91A6-E1FBB8662E7F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BAAC45-E982-4718-9AD6-912B3EF02366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754077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19FAD9-67DC-4C4A-9E8B-234CC378BA2B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221B78-7CEA-4EEC-986A-4AE470B67155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702455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7939E2-BD13-49C6-891A-387B5394136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30F95B-320A-4661-90C1-24F858125D30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599390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3FE44-3195-4132-8283-BEA9995DD3D7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5A0CC-EBDD-4244-846E-DFC244FF9399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867051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A1C165-2411-435A-AE24-D7AC9E6D1D1B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2AB0A-E4B7-4279-9CC4-B11C04862911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21913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C0861-5A98-490C-B192-395EAF086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29E48-BEA3-4C88-8F83-8D7E352A0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EFAB-2AB4-44EB-A6BC-7388D4CA7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D8CB3-07C5-45B4-A2B4-6BAFBAC8D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C6718-C52E-467B-9DE5-D00D12244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0DAEA-DF8A-460E-8DC6-47A3F654F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1FE3521-7F30-429D-A7D3-F17011099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686440" eaLnBrk="1" hangingPunct="1">
              <a:defRPr sz="1051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marL="0" marR="0" lvl="0" indent="0" algn="l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686440" eaLnBrk="1" hangingPunct="1">
              <a:defRPr sz="1051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marL="0" marR="0" lvl="0" indent="0" algn="ct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686440" eaLnBrk="1" hangingPunct="1">
              <a:defRPr sz="1051" smtClean="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 marL="0" marR="0" lvl="0" indent="0" algn="r" defTabSz="6864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C902BE-3066-4C58-A270-E9CFF5CB298C}" type="slidenum">
              <a:rPr kumimoji="0" lang="en-US" altLang="en-US" sz="1051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64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5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17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5pPr>
      <a:lvl6pPr marL="343220" algn="ctr" rtl="0" fontAlgn="base">
        <a:spcBef>
          <a:spcPct val="0"/>
        </a:spcBef>
        <a:spcAft>
          <a:spcPct val="0"/>
        </a:spcAft>
        <a:defRPr sz="3303">
          <a:solidFill>
            <a:schemeClr val="tx2"/>
          </a:solidFill>
          <a:latin typeface="Arial" panose="020B0604020202020204" pitchFamily="34" charset="0"/>
        </a:defRPr>
      </a:lvl6pPr>
      <a:lvl7pPr marL="686440" algn="ctr" rtl="0" fontAlgn="base">
        <a:spcBef>
          <a:spcPct val="0"/>
        </a:spcBef>
        <a:spcAft>
          <a:spcPct val="0"/>
        </a:spcAft>
        <a:defRPr sz="3303">
          <a:solidFill>
            <a:schemeClr val="tx2"/>
          </a:solidFill>
          <a:latin typeface="Arial" panose="020B0604020202020204" pitchFamily="34" charset="0"/>
        </a:defRPr>
      </a:lvl7pPr>
      <a:lvl8pPr marL="1029660" algn="ctr" rtl="0" fontAlgn="base">
        <a:spcBef>
          <a:spcPct val="0"/>
        </a:spcBef>
        <a:spcAft>
          <a:spcPct val="0"/>
        </a:spcAft>
        <a:defRPr sz="3303">
          <a:solidFill>
            <a:schemeClr val="tx2"/>
          </a:solidFill>
          <a:latin typeface="Arial" panose="020B0604020202020204" pitchFamily="34" charset="0"/>
        </a:defRPr>
      </a:lvl8pPr>
      <a:lvl9pPr marL="1372880" algn="ctr" rtl="0" fontAlgn="base">
        <a:spcBef>
          <a:spcPct val="0"/>
        </a:spcBef>
        <a:spcAft>
          <a:spcPct val="0"/>
        </a:spcAft>
        <a:defRPr sz="3303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7710" indent="-171610" algn="l" defTabSz="68644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30930" indent="-171610" algn="l" defTabSz="68644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4150" indent="-171610" algn="l" defTabSz="68644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7370" indent="-171610" algn="l" defTabSz="68644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22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44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66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288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610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932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254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5760" algn="l" defTabSz="68644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271CC-5C9F-4A32-8F95-7BB484BC997F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315CE9-E447-4417-8A04-AD272B60B5F0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66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ũ bạc của người cha (trang 121) - Tiếng Việt 3 tậ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4763" y="0"/>
            <a:ext cx="9121776" cy="10033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600" b="1" dirty="0">
              <a:solidFill>
                <a:srgbClr val="ED7D31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600" b="1" dirty="0">
              <a:solidFill>
                <a:srgbClr val="ED7D31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600" b="1" dirty="0">
              <a:solidFill>
                <a:srgbClr val="ED7D31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600" b="1" dirty="0">
              <a:solidFill>
                <a:srgbClr val="ED7D31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600" b="1" dirty="0">
              <a:solidFill>
                <a:srgbClr val="ED7D31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600" b="1" dirty="0">
              <a:solidFill>
                <a:srgbClr val="ED7D31">
                  <a:lumMod val="40000"/>
                  <a:lumOff val="6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</a:p>
          <a:p>
            <a:pPr algn="ctr" defTabSz="685800">
              <a:defRPr/>
            </a:pPr>
            <a:r>
              <a:rPr lang="en-US" sz="405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HŨ BẠC CỦA NGƯỜI CHA</a:t>
            </a:r>
            <a:endParaRPr lang="en-US" sz="405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63" y="-1588"/>
            <a:ext cx="1085851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5894" y="5933281"/>
            <a:ext cx="108585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061325" y="6088063"/>
            <a:ext cx="1085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74832" y="192881"/>
            <a:ext cx="117475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4579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ChangeArrowheads="1"/>
          </p:cNvSpPr>
          <p:nvPr/>
        </p:nvSpPr>
        <p:spPr bwMode="auto">
          <a:xfrm>
            <a:off x="1219200" y="1104900"/>
            <a:ext cx="7226300" cy="100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Hũ</a:t>
            </a:r>
            <a:r>
              <a:rPr kumimoji="0" lang="en-US" alt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kumimoji="0" lang="en-US" alt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cha</a:t>
            </a:r>
            <a:endParaRPr kumimoji="0" lang="en-US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16"/>
          <p:cNvSpPr>
            <a:spLocks noChangeArrowheads="1"/>
          </p:cNvSpPr>
          <p:nvPr/>
        </p:nvSpPr>
        <p:spPr bwMode="auto">
          <a:xfrm>
            <a:off x="0" y="304800"/>
            <a:ext cx="9258300" cy="100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noProof="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altLang="en-US" sz="3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ngày </a:t>
            </a:r>
            <a:r>
              <a:rPr lang="en-US" altLang="en-US" sz="3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 2021</a:t>
            </a:r>
          </a:p>
        </p:txBody>
      </p:sp>
      <p:sp>
        <p:nvSpPr>
          <p:cNvPr id="18436" name="Rectangle 17"/>
          <p:cNvSpPr>
            <a:spLocks noChangeArrowheads="1"/>
          </p:cNvSpPr>
          <p:nvPr/>
        </p:nvSpPr>
        <p:spPr bwMode="auto">
          <a:xfrm>
            <a:off x="76200" y="1018924"/>
            <a:ext cx="2895600" cy="88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685800" rtl="0" eaLnBrk="1" fontAlgn="base" latinLnBrk="0" hangingPunct="1">
              <a:lnSpc>
                <a:spcPct val="1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altLang="en-US" sz="3600" b="1" i="0" u="sng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sng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kumimoji="0" lang="en-US" altLang="en-US" sz="3600" b="1" i="0" u="sng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7781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4346" y="714356"/>
            <a:ext cx="8960005" cy="4343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      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        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Hôm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đó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ông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lão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đang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ngồi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sưởi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lửa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thì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con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đem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tiền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Ông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liền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ném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luôn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mấy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đồng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bếp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lửa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con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vội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thọc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tay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lửa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lấy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ra.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Ông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lão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cười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chảy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mắt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: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         -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Bây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cha tin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tiền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đó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chính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tay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con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ra.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lụng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vất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vả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ta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mới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quý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đồng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effectLst/>
                <a:latin typeface="Times New Roman" pitchFamily="18" charset="0"/>
              </a:rPr>
              <a:t>tiền</a:t>
            </a:r>
            <a:r>
              <a:rPr lang="en-US" sz="36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0000CC"/>
                </a:solidFill>
                <a:effectLst/>
                <a:latin typeface="Times New Roman" pitchFamily="18" charset="0"/>
              </a:rPr>
              <a:t>                                                            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Truyện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cổ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Chăm</a:t>
            </a:r>
            <a:endParaRPr lang="en-US" sz="2800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600" b="1" dirty="0" smtClean="0"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4188" y="11430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517888" y="20574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2590800" y="3429000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4343400" y="35052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031488" y="35312"/>
            <a:ext cx="6934200" cy="677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</a:rPr>
              <a:t>Hũ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</a:rPr>
              <a:t>bạc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</a:rPr>
              <a:t>của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66"/>
                </a:solidFill>
                <a:latin typeface="Times New Roman" pitchFamily="18" charset="0"/>
              </a:rPr>
              <a:t>người</a:t>
            </a:r>
            <a:r>
              <a:rPr lang="en-US" sz="4800" b="1" dirty="0">
                <a:solidFill>
                  <a:srgbClr val="FF0066"/>
                </a:solidFill>
                <a:latin typeface="Times New Roman" pitchFamily="18" charset="0"/>
              </a:rPr>
              <a:t> cha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638" y="5628314"/>
            <a:ext cx="852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15" grpId="0" animBg="1"/>
      <p:bldP spid="25616" grpId="0" animBg="1"/>
      <p:bldP spid="25617" grpId="0" animBg="1"/>
      <p:bldP spid="25618" grpId="0" animBg="1"/>
      <p:bldP spid="25620" grpId="0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"/>
          <p:cNvGrpSpPr>
            <a:grpSpLocks/>
          </p:cNvGrpSpPr>
          <p:nvPr/>
        </p:nvGrpSpPr>
        <p:grpSpPr bwMode="auto">
          <a:xfrm>
            <a:off x="1676400" y="1066800"/>
            <a:ext cx="5629275" cy="905074"/>
            <a:chOff x="1228359" y="2564607"/>
            <a:chExt cx="9735282" cy="1815704"/>
          </a:xfrm>
        </p:grpSpPr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1228359" y="2564607"/>
              <a:ext cx="9735282" cy="1728786"/>
              <a:chOff x="485700" y="4506637"/>
              <a:chExt cx="4765625" cy="1022225"/>
            </a:xfrm>
          </p:grpSpPr>
          <p:sp>
            <p:nvSpPr>
              <p:cNvPr id="2" name="Google Shape;10;p2"/>
              <p:cNvSpPr>
                <a:spLocks noChangeArrowheads="1"/>
              </p:cNvSpPr>
              <p:nvPr/>
            </p:nvSpPr>
            <p:spPr bwMode="auto">
              <a:xfrm>
                <a:off x="560961" y="4589495"/>
                <a:ext cx="4690364" cy="939682"/>
              </a:xfrm>
              <a:prstGeom prst="rect">
                <a:avLst/>
              </a:prstGeom>
              <a:solidFill>
                <a:srgbClr val="ED7D31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lIns="68632" tIns="68632" rIns="68632" bIns="68632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826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297" name="Google Shape;12;p2"/>
              <p:cNvSpPr>
                <a:spLocks noChangeArrowheads="1"/>
              </p:cNvSpPr>
              <p:nvPr/>
            </p:nvSpPr>
            <p:spPr bwMode="auto">
              <a:xfrm>
                <a:off x="485700" y="4506637"/>
                <a:ext cx="4690364" cy="939682"/>
              </a:xfrm>
              <a:prstGeom prst="rect">
                <a:avLst/>
              </a:prstGeom>
              <a:solidFill>
                <a:srgbClr val="44546A"/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lIns="68632" tIns="68632" rIns="68632" bIns="68632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826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296" name="TextBox 10"/>
            <p:cNvSpPr txBox="1">
              <a:spLocks noChangeArrowheads="1"/>
            </p:cNvSpPr>
            <p:nvPr/>
          </p:nvSpPr>
          <p:spPr bwMode="auto">
            <a:xfrm>
              <a:off x="1553848" y="2960193"/>
              <a:ext cx="9238992" cy="142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4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Segoe UI Black" panose="020B0A02040204020203" pitchFamily="34" charset="0"/>
                  <a:cs typeface="Times New Roman" panose="02020603050405020304" pitchFamily="18" charset="0"/>
                </a:rPr>
                <a:t>Hướng dẫn viết từ khó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29200" y="4267200"/>
            <a:ext cx="38989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54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en-US" altLang="en-US" sz="405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kumimoji="0" lang="en-US" altLang="en-US" sz="4054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5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endParaRPr kumimoji="0" lang="en-US" altLang="en-US" sz="4054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29200" y="3409950"/>
            <a:ext cx="37639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54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en-US" altLang="en-US" sz="405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kumimoji="0" lang="en-US" altLang="en-US" sz="4054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54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lụng</a:t>
            </a:r>
            <a:endParaRPr kumimoji="0" lang="en-US" altLang="en-US" sz="4054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63663" y="4333875"/>
            <a:ext cx="1959191" cy="71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54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405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4054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5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kumimoji="0" lang="en-US" altLang="en-US" sz="4054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63663" y="3409950"/>
            <a:ext cx="1972015" cy="71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54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405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ưởi</a:t>
            </a:r>
            <a:r>
              <a:rPr kumimoji="0" lang="en-US" altLang="en-US" sz="4054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54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endParaRPr kumimoji="0" lang="en-US" altLang="en-US" sz="4054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1998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7866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7866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decel="7866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decel="7866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4114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Bài tập 1: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Điền vào chỗ trống </a:t>
            </a:r>
            <a:r>
              <a:rPr lang="en-US" sz="3600" smtClean="0">
                <a:solidFill>
                  <a:srgbClr val="FF0000"/>
                </a:solidFill>
                <a:effectLst/>
                <a:latin typeface="Times New Roman" pitchFamily="18" charset="0"/>
              </a:rPr>
              <a:t>ui</a:t>
            </a: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 hoặc </a:t>
            </a:r>
            <a:r>
              <a:rPr lang="en-US" sz="3600" smtClean="0">
                <a:solidFill>
                  <a:srgbClr val="FF0000"/>
                </a:solidFill>
                <a:effectLst/>
                <a:latin typeface="Times New Roman" pitchFamily="18" charset="0"/>
              </a:rPr>
              <a:t>uôi</a:t>
            </a: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m…..dao        ,   con m…..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hạt m….         ,   m…….bưởi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n….lửa           ,   n……..nấng</a:t>
            </a:r>
          </a:p>
          <a:p>
            <a:pPr eaLnBrk="1" hangingPunct="1">
              <a:buFontTx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t…..trẻ            ,   t…… thân</a:t>
            </a:r>
          </a:p>
        </p:txBody>
      </p:sp>
      <p:grpSp>
        <p:nvGrpSpPr>
          <p:cNvPr id="5125" name="Group 15"/>
          <p:cNvGrpSpPr>
            <a:grpSpLocks/>
          </p:cNvGrpSpPr>
          <p:nvPr/>
        </p:nvGrpSpPr>
        <p:grpSpPr bwMode="auto">
          <a:xfrm>
            <a:off x="1200150" y="2058988"/>
            <a:ext cx="685800" cy="641350"/>
            <a:chOff x="4608" y="1440"/>
            <a:chExt cx="432" cy="404"/>
          </a:xfrm>
        </p:grpSpPr>
        <p:sp>
          <p:nvSpPr>
            <p:cNvPr id="5144" name="Text Box 13"/>
            <p:cNvSpPr txBox="1">
              <a:spLocks noChangeArrowheads="1"/>
            </p:cNvSpPr>
            <p:nvPr/>
          </p:nvSpPr>
          <p:spPr bwMode="auto">
            <a:xfrm>
              <a:off x="4608" y="1440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ũ</a:t>
              </a:r>
            </a:p>
          </p:txBody>
        </p:sp>
        <p:sp useBgFill="1">
          <p:nvSpPr>
            <p:cNvPr id="5145" name="Rectangle 14"/>
            <p:cNvSpPr>
              <a:spLocks noChangeArrowheads="1"/>
            </p:cNvSpPr>
            <p:nvPr/>
          </p:nvSpPr>
          <p:spPr bwMode="auto">
            <a:xfrm>
              <a:off x="4656" y="1611"/>
              <a:ext cx="192" cy="144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6" name="Group 16"/>
          <p:cNvGrpSpPr>
            <a:grpSpLocks/>
          </p:cNvGrpSpPr>
          <p:nvPr/>
        </p:nvGrpSpPr>
        <p:grpSpPr bwMode="auto">
          <a:xfrm>
            <a:off x="5224463" y="2014538"/>
            <a:ext cx="685800" cy="641350"/>
            <a:chOff x="4608" y="1440"/>
            <a:chExt cx="432" cy="404"/>
          </a:xfrm>
        </p:grpSpPr>
        <p:sp>
          <p:nvSpPr>
            <p:cNvPr id="5142" name="Text Box 17"/>
            <p:cNvSpPr txBox="1">
              <a:spLocks noChangeArrowheads="1"/>
            </p:cNvSpPr>
            <p:nvPr/>
          </p:nvSpPr>
          <p:spPr bwMode="auto">
            <a:xfrm>
              <a:off x="4608" y="1440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ũ</a:t>
              </a:r>
            </a:p>
          </p:txBody>
        </p:sp>
        <p:sp useBgFill="1"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4656" y="1611"/>
              <a:ext cx="192" cy="144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7" name="Group 21"/>
          <p:cNvGrpSpPr>
            <a:grpSpLocks/>
          </p:cNvGrpSpPr>
          <p:nvPr/>
        </p:nvGrpSpPr>
        <p:grpSpPr bwMode="auto">
          <a:xfrm>
            <a:off x="2138363" y="2667000"/>
            <a:ext cx="685800" cy="641350"/>
            <a:chOff x="5040" y="2640"/>
            <a:chExt cx="432" cy="404"/>
          </a:xfrm>
        </p:grpSpPr>
        <p:sp>
          <p:nvSpPr>
            <p:cNvPr id="5140" name="Text Box 19"/>
            <p:cNvSpPr txBox="1">
              <a:spLocks noChangeArrowheads="1"/>
            </p:cNvSpPr>
            <p:nvPr/>
          </p:nvSpPr>
          <p:spPr bwMode="auto">
            <a:xfrm>
              <a:off x="5040" y="2640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á</a:t>
              </a:r>
            </a:p>
          </p:txBody>
        </p:sp>
        <p:sp useBgFill="1">
          <p:nvSpPr>
            <p:cNvPr id="5141" name="Rectangle 20"/>
            <p:cNvSpPr>
              <a:spLocks noChangeArrowheads="1"/>
            </p:cNvSpPr>
            <p:nvPr/>
          </p:nvSpPr>
          <p:spPr bwMode="auto">
            <a:xfrm>
              <a:off x="5088" y="2814"/>
              <a:ext cx="192" cy="144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8" name="Group 22"/>
          <p:cNvGrpSpPr>
            <a:grpSpLocks/>
          </p:cNvGrpSpPr>
          <p:nvPr/>
        </p:nvGrpSpPr>
        <p:grpSpPr bwMode="auto">
          <a:xfrm>
            <a:off x="4310063" y="2714625"/>
            <a:ext cx="685800" cy="641350"/>
            <a:chOff x="5040" y="2640"/>
            <a:chExt cx="432" cy="404"/>
          </a:xfrm>
        </p:grpSpPr>
        <p:sp>
          <p:nvSpPr>
            <p:cNvPr id="5138" name="Text Box 23"/>
            <p:cNvSpPr txBox="1">
              <a:spLocks noChangeArrowheads="1"/>
            </p:cNvSpPr>
            <p:nvPr/>
          </p:nvSpPr>
          <p:spPr bwMode="auto">
            <a:xfrm>
              <a:off x="5040" y="2640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á</a:t>
              </a:r>
            </a:p>
          </p:txBody>
        </p:sp>
        <p:sp useBgFill="1">
          <p:nvSpPr>
            <p:cNvPr id="5139" name="Rectangle 24"/>
            <p:cNvSpPr>
              <a:spLocks noChangeArrowheads="1"/>
            </p:cNvSpPr>
            <p:nvPr/>
          </p:nvSpPr>
          <p:spPr bwMode="auto">
            <a:xfrm>
              <a:off x="5088" y="2814"/>
              <a:ext cx="192" cy="144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1100138" y="3376613"/>
            <a:ext cx="685800" cy="641350"/>
            <a:chOff x="5040" y="2640"/>
            <a:chExt cx="432" cy="404"/>
          </a:xfrm>
        </p:grpSpPr>
        <p:sp>
          <p:nvSpPr>
            <p:cNvPr id="5136" name="Text Box 26"/>
            <p:cNvSpPr txBox="1">
              <a:spLocks noChangeArrowheads="1"/>
            </p:cNvSpPr>
            <p:nvPr/>
          </p:nvSpPr>
          <p:spPr bwMode="auto">
            <a:xfrm>
              <a:off x="5040" y="2640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á</a:t>
              </a:r>
            </a:p>
          </p:txBody>
        </p:sp>
        <p:sp useBgFill="1"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5088" y="2814"/>
              <a:ext cx="192" cy="144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0" name="Group 30"/>
          <p:cNvGrpSpPr>
            <a:grpSpLocks/>
          </p:cNvGrpSpPr>
          <p:nvPr/>
        </p:nvGrpSpPr>
        <p:grpSpPr bwMode="auto">
          <a:xfrm>
            <a:off x="4138613" y="3995738"/>
            <a:ext cx="685800" cy="641350"/>
            <a:chOff x="4992" y="720"/>
            <a:chExt cx="432" cy="404"/>
          </a:xfrm>
        </p:grpSpPr>
        <p:sp>
          <p:nvSpPr>
            <p:cNvPr id="5134" name="Text Box 28"/>
            <p:cNvSpPr txBox="1">
              <a:spLocks noChangeArrowheads="1"/>
            </p:cNvSpPr>
            <p:nvPr/>
          </p:nvSpPr>
          <p:spPr bwMode="auto">
            <a:xfrm>
              <a:off x="4992" y="720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ỏ</a:t>
              </a:r>
            </a:p>
          </p:txBody>
        </p:sp>
        <p:sp useBgFill="1">
          <p:nvSpPr>
            <p:cNvPr id="5135" name="Rectangle 29"/>
            <p:cNvSpPr>
              <a:spLocks noChangeArrowheads="1"/>
            </p:cNvSpPr>
            <p:nvPr/>
          </p:nvSpPr>
          <p:spPr bwMode="auto">
            <a:xfrm>
              <a:off x="5040" y="894"/>
              <a:ext cx="192" cy="144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1" name="Group 32"/>
          <p:cNvGrpSpPr>
            <a:grpSpLocks/>
          </p:cNvGrpSpPr>
          <p:nvPr/>
        </p:nvGrpSpPr>
        <p:grpSpPr bwMode="auto">
          <a:xfrm>
            <a:off x="1147763" y="3929063"/>
            <a:ext cx="685800" cy="641350"/>
            <a:chOff x="4992" y="720"/>
            <a:chExt cx="432" cy="404"/>
          </a:xfrm>
        </p:grpSpPr>
        <p:sp>
          <p:nvSpPr>
            <p:cNvPr id="5132" name="Text Box 33"/>
            <p:cNvSpPr txBox="1">
              <a:spLocks noChangeArrowheads="1"/>
            </p:cNvSpPr>
            <p:nvPr/>
          </p:nvSpPr>
          <p:spPr bwMode="auto">
            <a:xfrm>
              <a:off x="4992" y="720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ỏ</a:t>
              </a:r>
            </a:p>
          </p:txBody>
        </p:sp>
        <p:sp useBgFill="1">
          <p:nvSpPr>
            <p:cNvPr id="5133" name="Rectangle 34"/>
            <p:cNvSpPr>
              <a:spLocks noChangeArrowheads="1"/>
            </p:cNvSpPr>
            <p:nvPr/>
          </p:nvSpPr>
          <p:spPr bwMode="auto">
            <a:xfrm>
              <a:off x="5040" y="894"/>
              <a:ext cx="192" cy="144"/>
            </a:xfrm>
            <a:prstGeom prst="rect">
              <a:avLst/>
            </a:prstGeom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Bài tập 1: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Điền vào chỗ trống </a:t>
            </a:r>
            <a:r>
              <a:rPr lang="en-US" sz="3600" smtClean="0">
                <a:solidFill>
                  <a:srgbClr val="FF0000"/>
                </a:solidFill>
                <a:effectLst/>
                <a:latin typeface="Times New Roman" pitchFamily="18" charset="0"/>
              </a:rPr>
              <a:t>ui</a:t>
            </a: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 hoặc </a:t>
            </a:r>
            <a:r>
              <a:rPr lang="en-US" sz="3600" smtClean="0">
                <a:solidFill>
                  <a:srgbClr val="FF0000"/>
                </a:solidFill>
                <a:effectLst/>
                <a:latin typeface="Times New Roman" pitchFamily="18" charset="0"/>
              </a:rPr>
              <a:t>uôi</a:t>
            </a: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:</a:t>
            </a:r>
          </a:p>
          <a:p>
            <a:pPr eaLnBrk="1" hangingPunct="1">
              <a:buClr>
                <a:srgbClr val="0000CC"/>
              </a:buClr>
              <a:buFont typeface="Arial" charset="0"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mũi dao         ,   con muỗi</a:t>
            </a:r>
          </a:p>
          <a:p>
            <a:pPr eaLnBrk="1" hangingPunct="1">
              <a:buClr>
                <a:srgbClr val="0000CC"/>
              </a:buClr>
              <a:buFont typeface="Arial" charset="0"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hạt muối        ,   múi bưởi</a:t>
            </a:r>
          </a:p>
          <a:p>
            <a:pPr eaLnBrk="1" hangingPunct="1">
              <a:buClr>
                <a:srgbClr val="0000CC"/>
              </a:buClr>
              <a:buFont typeface="Arial" charset="0"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núi lửa           ,   nuôi nấng</a:t>
            </a:r>
          </a:p>
          <a:p>
            <a:pPr eaLnBrk="1" hangingPunct="1">
              <a:buClr>
                <a:srgbClr val="0000CC"/>
              </a:buClr>
              <a:buFont typeface="Arial" charset="0"/>
              <a:buChar char="-"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tuổi trẻ           ,   tủi thân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081088" y="2301875"/>
            <a:ext cx="609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ui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829175" y="2300288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uôi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1747838" y="2971800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uôi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057650" y="2971800"/>
            <a:ext cx="609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ui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3871913" y="4276725"/>
            <a:ext cx="609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ui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957263" y="3633788"/>
            <a:ext cx="609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ui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3938588" y="3629025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uôi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857250" y="4281488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uôi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1066800"/>
            <a:ext cx="8001000" cy="448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Bài tập 2 b: </a:t>
            </a:r>
          </a:p>
          <a:p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 Tìm và ghi lại các từ chứa tiếng có vần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âc</a:t>
            </a:r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 hoặc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ât</a:t>
            </a:r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, có nghĩa như sau:</a:t>
            </a:r>
          </a:p>
          <a:p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- Chất lỏng, ngọt, màu vàng óng, do ong hút nhuỵ hoa làm ra:………………..</a:t>
            </a:r>
          </a:p>
          <a:p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- Vị trí trên hết trong xếp hạng:………….</a:t>
            </a:r>
          </a:p>
          <a:p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- Một loại quả chín, ruột màu đỏ, dùng để thổi xôi:……………….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229600" cy="4525963"/>
          </a:xfrm>
        </p:spPr>
        <p:txBody>
          <a:bodyPr/>
          <a:lstStyle/>
          <a:p>
            <a:pPr lvl="1" eaLnBrk="1" hangingPunct="1"/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Bài tập 2 b: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 Tìm và ghi lại các từ chứa tiếng có vần </a:t>
            </a:r>
            <a:r>
              <a:rPr lang="en-US" sz="3600" smtClean="0">
                <a:solidFill>
                  <a:srgbClr val="FF0000"/>
                </a:solidFill>
                <a:effectLst/>
                <a:latin typeface="Times New Roman" pitchFamily="18" charset="0"/>
              </a:rPr>
              <a:t>âc</a:t>
            </a: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 hoặc </a:t>
            </a:r>
            <a:r>
              <a:rPr lang="en-US" sz="3600" smtClean="0">
                <a:solidFill>
                  <a:srgbClr val="FF0000"/>
                </a:solidFill>
                <a:effectLst/>
                <a:latin typeface="Times New Roman" pitchFamily="18" charset="0"/>
              </a:rPr>
              <a:t>ât</a:t>
            </a: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, có nghĩa như sau: </a:t>
            </a:r>
          </a:p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- Chất lỏng, ngọt, màu vàng óng, do ong hút nhuỵ hoa làm ra:</a:t>
            </a:r>
          </a:p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- Vị trí trên hết trong xếp hạng:</a:t>
            </a:r>
          </a:p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00CC"/>
                </a:solidFill>
                <a:effectLst/>
                <a:latin typeface="Times New Roman" pitchFamily="18" charset="0"/>
              </a:rPr>
              <a:t>- Một loại quả chín, ruột màu đỏ, dùng để thổi xôi: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495800" y="3276600"/>
            <a:ext cx="1295400" cy="641350"/>
            <a:chOff x="2808" y="2544"/>
            <a:chExt cx="816" cy="404"/>
          </a:xfrm>
        </p:grpSpPr>
        <p:sp>
          <p:nvSpPr>
            <p:cNvPr id="8204" name="Text Box 4"/>
            <p:cNvSpPr txBox="1">
              <a:spLocks noChangeArrowheads="1"/>
            </p:cNvSpPr>
            <p:nvPr/>
          </p:nvSpPr>
          <p:spPr bwMode="auto">
            <a:xfrm>
              <a:off x="2808" y="2560"/>
              <a:ext cx="816" cy="3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mật</a:t>
              </a:r>
            </a:p>
          </p:txBody>
        </p:sp>
        <p:sp>
          <p:nvSpPr>
            <p:cNvPr id="8205" name="Text Box 8"/>
            <p:cNvSpPr txBox="1">
              <a:spLocks noChangeArrowheads="1"/>
            </p:cNvSpPr>
            <p:nvPr/>
          </p:nvSpPr>
          <p:spPr bwMode="auto">
            <a:xfrm>
              <a:off x="3024" y="2544"/>
              <a:ext cx="336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  <a:latin typeface="Times New Roman" pitchFamily="18" charset="0"/>
                </a:rPr>
                <a:t>ât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172200" y="3886200"/>
            <a:ext cx="1219200" cy="642938"/>
            <a:chOff x="3880" y="2943"/>
            <a:chExt cx="768" cy="405"/>
          </a:xfrm>
        </p:grpSpPr>
        <p:sp>
          <p:nvSpPr>
            <p:cNvPr id="8202" name="Text Box 5"/>
            <p:cNvSpPr txBox="1">
              <a:spLocks noChangeArrowheads="1"/>
            </p:cNvSpPr>
            <p:nvPr/>
          </p:nvSpPr>
          <p:spPr bwMode="auto">
            <a:xfrm>
              <a:off x="3880" y="2944"/>
              <a:ext cx="768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nhất</a:t>
              </a:r>
            </a:p>
          </p:txBody>
        </p:sp>
        <p:sp>
          <p:nvSpPr>
            <p:cNvPr id="8203" name="Text Box 9"/>
            <p:cNvSpPr txBox="1">
              <a:spLocks noChangeArrowheads="1"/>
            </p:cNvSpPr>
            <p:nvPr/>
          </p:nvSpPr>
          <p:spPr bwMode="auto">
            <a:xfrm>
              <a:off x="4167" y="2943"/>
              <a:ext cx="336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  <a:latin typeface="Times New Roman" pitchFamily="18" charset="0"/>
                </a:rPr>
                <a:t>ât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159000" y="5138738"/>
            <a:ext cx="1371600" cy="646112"/>
            <a:chOff x="1360" y="3717"/>
            <a:chExt cx="864" cy="407"/>
          </a:xfrm>
        </p:grpSpPr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1360" y="3720"/>
              <a:ext cx="86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itchFamily="18" charset="0"/>
                </a:rPr>
                <a:t>gấc</a:t>
              </a:r>
            </a:p>
          </p:txBody>
        </p:sp>
        <p:sp>
          <p:nvSpPr>
            <p:cNvPr id="8201" name="Text Box 10"/>
            <p:cNvSpPr txBox="1">
              <a:spLocks noChangeArrowheads="1"/>
            </p:cNvSpPr>
            <p:nvPr/>
          </p:nvSpPr>
          <p:spPr bwMode="auto">
            <a:xfrm>
              <a:off x="1506" y="3717"/>
              <a:ext cx="43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  <a:latin typeface="Times New Roman" pitchFamily="18" charset="0"/>
                </a:rPr>
                <a:t>âc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Times" pitchFamily="2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416</TotalTime>
  <Words>357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Textured</vt:lpstr>
      <vt:lpstr>1_Default Design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Home/Small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Phuc</dc:creator>
  <cp:lastModifiedBy>admin</cp:lastModifiedBy>
  <cp:revision>66</cp:revision>
  <dcterms:created xsi:type="dcterms:W3CDTF">2011-11-27T14:34:40Z</dcterms:created>
  <dcterms:modified xsi:type="dcterms:W3CDTF">2021-12-02T13:02:20Z</dcterms:modified>
</cp:coreProperties>
</file>